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Light-bold.fntdata"/><Relationship Id="rId23" Type="http://schemas.openxmlformats.org/officeDocument/2006/relationships/font" Target="fonts/MontserratExtra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Italic.fntdata"/><Relationship Id="rId25" Type="http://schemas.openxmlformats.org/officeDocument/2006/relationships/font" Target="fonts/MontserratExtra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6b64314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6b64314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BCI: Olyan alkalmazások, amik a felhasználó idegi aktivitását számítógép által értelmezhető utasításokká képesek alakítani, áthidalva a felhasználó központi idegrendszere és a környezet közötti távolságot.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Felhasználási terület: Egészségügy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Miért komplex?: Sok izmot és kognitív folyamatot foglal magába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Miért nem 100%-ban megfejtett: Mert a beszéd egy egyedülállóan emberi tulajdonság, így nem alkalmazhatók állat kísérletek. Az invazív (és pontosabb) BCI-k használata pedig jogi korlátokba ütközik.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Cél hosszútáv: Beszédképzés folyamatának megértése, azon emberek segítése akik elvesztették beszédképességüket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Cél rövidtáv: Egy választott datasettel minél jobb eredményt elérni agyi jelből beszéd szintézis témába</a:t>
            </a:r>
            <a:r>
              <a:rPr lang="en" sz="1050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f9262ee2f_0_26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f9262ee2f_0_26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hyperlink" Target="http://drive.google.com/file/d/1P_1fU5ZQ9iQrRQD59XaCISvLlRaE4Ssr/view" TargetMode="External"/><Relationship Id="rId5" Type="http://schemas.openxmlformats.org/officeDocument/2006/relationships/image" Target="../media/image40.png"/><Relationship Id="rId6" Type="http://schemas.openxmlformats.org/officeDocument/2006/relationships/hyperlink" Target="http://drive.google.com/file/d/1-02HN7X4Z-Z7T7-Aa0vDHTLjTf-ZFqk-/view" TargetMode="External"/><Relationship Id="rId7" Type="http://schemas.openxmlformats.org/officeDocument/2006/relationships/hyperlink" Target="http://drive.google.com/file/d/1LMRB2PpEd21l3ap2gcnPK_TGOUUp-kZP/view" TargetMode="External"/><Relationship Id="rId8" Type="http://schemas.openxmlformats.org/officeDocument/2006/relationships/hyperlink" Target="http://drive.google.com/file/d/1gEkf9dmg0DpXHfIz10VabKIPOs3zPFdL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BRAIN2SPEECH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288475"/>
            <a:ext cx="5055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Készítette: Harsányi Dániel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Seres Zsombor Gábor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Halasi Vanda Réka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LesssGoo csapat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902975" y="408775"/>
            <a:ext cx="4447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cxnSp>
        <p:nvCxnSpPr>
          <p:cNvPr id="269" name="Google Shape;269;p45"/>
          <p:cNvCxnSpPr/>
          <p:nvPr/>
        </p:nvCxnSpPr>
        <p:spPr>
          <a:xfrm>
            <a:off x="986150" y="408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0" name="Google Shape;270;p45"/>
          <p:cNvSpPr txBox="1"/>
          <p:nvPr/>
        </p:nvSpPr>
        <p:spPr>
          <a:xfrm>
            <a:off x="853600" y="1313225"/>
            <a:ext cx="4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75" y="1024600"/>
            <a:ext cx="3295675" cy="16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 title="sub-01_orig_audio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900" y="673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 txBox="1"/>
          <p:nvPr/>
        </p:nvSpPr>
        <p:spPr>
          <a:xfrm>
            <a:off x="4967250" y="328675"/>
            <a:ext cx="26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Eredeti hangfájl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4964900" y="1627550"/>
            <a:ext cx="25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LSTM rekonstrukció: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3151600" y="2970200"/>
            <a:ext cx="25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1DCNN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rekonstrukció: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45" title="[1]_reconstructed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900" y="20277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 title="0_20230116_114317_reconstructed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600" y="3306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/>
        </p:nvSpPr>
        <p:spPr>
          <a:xfrm>
            <a:off x="5974250" y="2970200"/>
            <a:ext cx="25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rekonstrukció: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5" title="keksz_reconstructed_shorter.wav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550" y="33066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Bevezető, célkitűzések, motiváció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08225" y="958400"/>
            <a:ext cx="46302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BRAIN2SPEECH: Agyi jelek 	beszéd</a:t>
            </a:r>
            <a:endParaRPr sz="1350"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BCI - Az agyi jelek forrása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Idegsejtek aktivitása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Felhasználási terület</a:t>
            </a:r>
            <a:endParaRPr sz="1350"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Beszédképzés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Komplex feladat	    Deep Learning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Nem 100%-ban megfejtett, kutatása aktív</a:t>
            </a:r>
            <a:endParaRPr sz="1350"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Korábbi eredmények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Fonémák, szavak, mondatok klasszifikációja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Kevés direkt beszéd szintetizáció</a:t>
            </a:r>
            <a:endParaRPr sz="1350"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Motíváció, célkitűzés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Hosszútáv</a:t>
            </a:r>
            <a:endParaRPr sz="1350"/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Rövidtáv</a:t>
            </a:r>
            <a:endParaRPr sz="13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9" name="Google Shape;169;p37"/>
          <p:cNvSpPr/>
          <p:nvPr/>
        </p:nvSpPr>
        <p:spPr>
          <a:xfrm>
            <a:off x="3640689" y="1106760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7"/>
          <p:cNvSpPr/>
          <p:nvPr/>
        </p:nvSpPr>
        <p:spPr>
          <a:xfrm>
            <a:off x="3253789" y="2277510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75" y="1625600"/>
            <a:ext cx="3514376" cy="25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idx="6" type="title"/>
          </p:nvPr>
        </p:nvSpPr>
        <p:spPr>
          <a:xfrm>
            <a:off x="324700" y="156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/>
          <p:nvPr>
            <p:ph type="title"/>
          </p:nvPr>
        </p:nvSpPr>
        <p:spPr>
          <a:xfrm>
            <a:off x="2539272" y="24524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Háló struktúra</a:t>
            </a:r>
            <a:endParaRPr/>
          </a:p>
        </p:txBody>
      </p:sp>
      <p:sp>
        <p:nvSpPr>
          <p:cNvPr id="178" name="Google Shape;178;p38"/>
          <p:cNvSpPr txBox="1"/>
          <p:nvPr>
            <p:ph idx="1" type="subTitle"/>
          </p:nvPr>
        </p:nvSpPr>
        <p:spPr>
          <a:xfrm>
            <a:off x="2539272" y="298492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Tanító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LSTM, 1DCNN, Dense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Hibaszámítás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Vizualizáció</a:t>
            </a:r>
            <a:endParaRPr/>
          </a:p>
        </p:txBody>
      </p:sp>
      <p:sp>
        <p:nvSpPr>
          <p:cNvPr id="179" name="Google Shape;179;p38"/>
          <p:cNvSpPr txBox="1"/>
          <p:nvPr>
            <p:ph idx="2" type="title"/>
          </p:nvPr>
        </p:nvSpPr>
        <p:spPr>
          <a:xfrm>
            <a:off x="4651328" y="25984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Optimalizálás, finomítás</a:t>
            </a:r>
            <a:endParaRPr/>
          </a:p>
        </p:txBody>
      </p:sp>
      <p:sp>
        <p:nvSpPr>
          <p:cNvPr id="180" name="Google Shape;180;p38"/>
          <p:cNvSpPr txBox="1"/>
          <p:nvPr>
            <p:ph idx="3" type="subTitle"/>
          </p:nvPr>
        </p:nvSpPr>
        <p:spPr>
          <a:xfrm>
            <a:off x="4651328" y="321980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Dataloader optimalizálás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Hangfájl készítés</a:t>
            </a:r>
            <a:endParaRPr/>
          </a:p>
        </p:txBody>
      </p:sp>
      <p:sp>
        <p:nvSpPr>
          <p:cNvPr id="181" name="Google Shape;181;p38"/>
          <p:cNvSpPr txBox="1"/>
          <p:nvPr>
            <p:ph idx="4" type="title"/>
          </p:nvPr>
        </p:nvSpPr>
        <p:spPr>
          <a:xfrm>
            <a:off x="324697" y="24118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Dataloader</a:t>
            </a:r>
            <a:endParaRPr/>
          </a:p>
        </p:txBody>
      </p:sp>
      <p:sp>
        <p:nvSpPr>
          <p:cNvPr id="182" name="Google Shape;182;p38"/>
          <p:cNvSpPr txBox="1"/>
          <p:nvPr>
            <p:ph idx="5" type="subTitle"/>
          </p:nvPr>
        </p:nvSpPr>
        <p:spPr>
          <a:xfrm>
            <a:off x="35801" y="2944300"/>
            <a:ext cx="2644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Adatok előkészítése a háló bemenetére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Résztvevők száma mint bemeneti paraméter</a:t>
            </a:r>
            <a:endParaRPr/>
          </a:p>
        </p:txBody>
      </p:sp>
      <p:sp>
        <p:nvSpPr>
          <p:cNvPr id="183" name="Google Shape;183;p38"/>
          <p:cNvSpPr txBox="1"/>
          <p:nvPr>
            <p:ph idx="7" type="title"/>
          </p:nvPr>
        </p:nvSpPr>
        <p:spPr>
          <a:xfrm>
            <a:off x="2539275" y="160755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" name="Google Shape;184;p38"/>
          <p:cNvSpPr txBox="1"/>
          <p:nvPr>
            <p:ph idx="8" type="title"/>
          </p:nvPr>
        </p:nvSpPr>
        <p:spPr>
          <a:xfrm>
            <a:off x="4651325" y="156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5" name="Google Shape;185;p38"/>
          <p:cNvCxnSpPr/>
          <p:nvPr/>
        </p:nvCxnSpPr>
        <p:spPr>
          <a:xfrm>
            <a:off x="1159600" y="234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6" name="Google Shape;186;p38"/>
          <p:cNvCxnSpPr/>
          <p:nvPr/>
        </p:nvCxnSpPr>
        <p:spPr>
          <a:xfrm>
            <a:off x="3374175" y="2383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7" name="Google Shape;187;p38"/>
          <p:cNvCxnSpPr/>
          <p:nvPr/>
        </p:nvCxnSpPr>
        <p:spPr>
          <a:xfrm>
            <a:off x="5486225" y="234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8" name="Google Shape;188;p38"/>
          <p:cNvSpPr txBox="1"/>
          <p:nvPr/>
        </p:nvSpPr>
        <p:spPr>
          <a:xfrm>
            <a:off x="2892625" y="1095625"/>
            <a:ext cx="36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Projekt felépítése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38"/>
          <p:cNvSpPr txBox="1"/>
          <p:nvPr>
            <p:ph idx="2" type="title"/>
          </p:nvPr>
        </p:nvSpPr>
        <p:spPr>
          <a:xfrm>
            <a:off x="6763378" y="25692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Spectogram</a:t>
            </a:r>
            <a:r>
              <a:rPr lang="en"/>
              <a:t> classifier</a:t>
            </a:r>
            <a:endParaRPr/>
          </a:p>
        </p:txBody>
      </p:sp>
      <p:sp>
        <p:nvSpPr>
          <p:cNvPr id="190" name="Google Shape;190;p38"/>
          <p:cNvSpPr txBox="1"/>
          <p:nvPr>
            <p:ph idx="3" type="subTitle"/>
          </p:nvPr>
        </p:nvSpPr>
        <p:spPr>
          <a:xfrm>
            <a:off x="6637675" y="3146850"/>
            <a:ext cx="2192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pektogram</a:t>
            </a:r>
            <a:r>
              <a:rPr lang="en"/>
              <a:t> klasszifikálásával történő audió generálás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8"/>
          <p:cNvSpPr txBox="1"/>
          <p:nvPr>
            <p:ph idx="8" type="title"/>
          </p:nvPr>
        </p:nvSpPr>
        <p:spPr>
          <a:xfrm>
            <a:off x="6763375" y="156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</a:t>
            </a:r>
            <a:endParaRPr/>
          </a:p>
        </p:txBody>
      </p:sp>
      <p:cxnSp>
        <p:nvCxnSpPr>
          <p:cNvPr id="192" name="Google Shape;192;p38"/>
          <p:cNvCxnSpPr/>
          <p:nvPr/>
        </p:nvCxnSpPr>
        <p:spPr>
          <a:xfrm>
            <a:off x="7598275" y="234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>
            <a:off x="702675" y="445025"/>
            <a:ext cx="4447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Adatbázis, adatelőkészítés, betöltés </a:t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9" name="Google Shape;199;p39"/>
          <p:cNvSpPr txBox="1"/>
          <p:nvPr/>
        </p:nvSpPr>
        <p:spPr>
          <a:xfrm>
            <a:off x="853600" y="1313225"/>
            <a:ext cx="4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875500" y="142267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386675" y="1357000"/>
            <a:ext cx="415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Adat halmaz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 résztvevő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300 sec, 100 szó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SEEG jelek (beültetett elektródák)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Holland szöveg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2964775" y="2366100"/>
            <a:ext cx="565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Előkészítás (SingleWordProductionDutch repo)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Frekvenciatartománybeli szűrések, Hilbert-transzformáció, m</a:t>
            </a: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ozgóátlagolás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Alulmintavételezés, Fourier-tr.       Log-Mel spectrogram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4575825" y="3412800"/>
            <a:ext cx="431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Dataloader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Pytorch dataset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 varianciájú, 1 szórású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Batchek előkészítése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(Batch, Window, Chanel_number)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9"/>
          <p:cNvSpPr/>
          <p:nvPr/>
        </p:nvSpPr>
        <p:spPr>
          <a:xfrm>
            <a:off x="6252564" y="31422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787425" y="414025"/>
            <a:ext cx="5988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Architektúra: LSTM (Pytorch)</a:t>
            </a:r>
            <a:endParaRPr/>
          </a:p>
        </p:txBody>
      </p:sp>
      <p:sp>
        <p:nvSpPr>
          <p:cNvPr id="210" name="Google Shape;210;p40"/>
          <p:cNvSpPr txBox="1"/>
          <p:nvPr>
            <p:ph idx="4294967295" type="body"/>
          </p:nvPr>
        </p:nvSpPr>
        <p:spPr>
          <a:xfrm>
            <a:off x="3919875" y="923775"/>
            <a:ext cx="3630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>
                <a:solidFill>
                  <a:schemeClr val="accent4"/>
                </a:solidFill>
              </a:rPr>
              <a:t>Adam optimizer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>
                <a:solidFill>
                  <a:schemeClr val="accent4"/>
                </a:solidFill>
              </a:rPr>
              <a:t>MSE loss</a:t>
            </a:r>
            <a:endParaRPr sz="1200">
              <a:solidFill>
                <a:schemeClr val="accent4"/>
              </a:solidFill>
            </a:endParaRPr>
          </a:p>
        </p:txBody>
      </p:sp>
      <p:cxnSp>
        <p:nvCxnSpPr>
          <p:cNvPr id="211" name="Google Shape;21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25" y="1062150"/>
            <a:ext cx="3001775" cy="2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>
            <p:ph idx="4294967295" type="body"/>
          </p:nvPr>
        </p:nvSpPr>
        <p:spPr>
          <a:xfrm>
            <a:off x="771750" y="3344425"/>
            <a:ext cx="76005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Nehézségek: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Az összes adat betöltése, futás közbeni tárolása, </a:t>
            </a:r>
            <a:r>
              <a:rPr lang="en" sz="1200">
                <a:solidFill>
                  <a:schemeClr val="lt1"/>
                </a:solidFill>
              </a:rPr>
              <a:t>sikertelen hiperparaméter optimalizálás: Ray tune</a:t>
            </a:r>
            <a:r>
              <a:rPr lang="en" sz="1200">
                <a:solidFill>
                  <a:schemeClr val="lt1"/>
                </a:solidFill>
              </a:rPr>
              <a:t> (bottleneck: RAM kapacitása)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MO: kiértékelés előtt GC hívás, kevesebb résztvevőre futtatás (plusz funkcionalitás)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Lassú tanító ciklus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MO: kevésbé bonyolult architektúra választása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p40"/>
          <p:cNvSpPr txBox="1"/>
          <p:nvPr>
            <p:ph idx="4294967295" type="body"/>
          </p:nvPr>
        </p:nvSpPr>
        <p:spPr>
          <a:xfrm>
            <a:off x="3965925" y="1490175"/>
            <a:ext cx="4422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Workflow:</a:t>
            </a:r>
            <a:endParaRPr b="1"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" sz="1200">
                <a:solidFill>
                  <a:schemeClr val="accent2"/>
                </a:solidFill>
              </a:rPr>
              <a:t>Google drive mappa: adatok, futási eredmények mentése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" sz="1200">
                <a:solidFill>
                  <a:schemeClr val="accent2"/>
                </a:solidFill>
              </a:rPr>
              <a:t>Google calob: GPU felhasználásával tanítás, kiértékelés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" sz="1200">
                <a:solidFill>
                  <a:schemeClr val="accent2"/>
                </a:solidFill>
              </a:rPr>
              <a:t>Github repo: osztályok, függvények definíciója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Eredmények</a:t>
            </a:r>
            <a:endParaRPr/>
          </a:p>
        </p:txBody>
      </p:sp>
      <p:cxnSp>
        <p:nvCxnSpPr>
          <p:cNvPr id="220" name="Google Shape;220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74" y="1326088"/>
            <a:ext cx="2909450" cy="14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71" y="3292125"/>
            <a:ext cx="2909450" cy="1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>
            <p:ph idx="4294967295" type="subTitle"/>
          </p:nvPr>
        </p:nvSpPr>
        <p:spPr>
          <a:xfrm>
            <a:off x="938500" y="932325"/>
            <a:ext cx="26448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Elvárt kimenet:</a:t>
            </a:r>
            <a:endParaRPr/>
          </a:p>
        </p:txBody>
      </p:sp>
      <p:sp>
        <p:nvSpPr>
          <p:cNvPr id="224" name="Google Shape;224;p41"/>
          <p:cNvSpPr txBox="1"/>
          <p:nvPr>
            <p:ph idx="4294967295" type="subTitle"/>
          </p:nvPr>
        </p:nvSpPr>
        <p:spPr>
          <a:xfrm>
            <a:off x="938500" y="2906600"/>
            <a:ext cx="26448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LSTM háló kimenete: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100" y="2146209"/>
            <a:ext cx="2024619" cy="13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4729" y="2146200"/>
            <a:ext cx="1982420" cy="13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1"/>
          <p:cNvSpPr txBox="1"/>
          <p:nvPr>
            <p:ph idx="4294967295" type="subTitle"/>
          </p:nvPr>
        </p:nvSpPr>
        <p:spPr>
          <a:xfrm>
            <a:off x="4089374" y="1614950"/>
            <a:ext cx="44523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LSTM háló tanítása (tensorboard):</a:t>
            </a:r>
            <a:endParaRPr/>
          </a:p>
        </p:txBody>
      </p:sp>
      <p:sp>
        <p:nvSpPr>
          <p:cNvPr id="228" name="Google Shape;228;p41"/>
          <p:cNvSpPr txBox="1"/>
          <p:nvPr>
            <p:ph idx="4294967295" type="subTitle"/>
          </p:nvPr>
        </p:nvSpPr>
        <p:spPr>
          <a:xfrm>
            <a:off x="4150899" y="3627925"/>
            <a:ext cx="44523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Batch size: 64, Epoch: 2, Window size: 5, 1. résztvevő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99800" y="304500"/>
            <a:ext cx="47022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Spectrogram2Speech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34" name="Google Shape;234;p42"/>
          <p:cNvCxnSpPr/>
          <p:nvPr/>
        </p:nvCxnSpPr>
        <p:spPr>
          <a:xfrm>
            <a:off x="487500" y="2734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938" y="4057025"/>
            <a:ext cx="6691064" cy="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/>
          <p:nvPr/>
        </p:nvSpPr>
        <p:spPr>
          <a:xfrm>
            <a:off x="803000" y="981600"/>
            <a:ext cx="389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Motiváció: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Pipeline utolsó elemét kicserélni DL módszereket használó algoritmusokra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Előző algoritmusaink hibáit elfedhetné spec2speech algoritmus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4811075" y="1025825"/>
            <a:ext cx="398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Megoldás: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Datasetben diszkrét relative kevés szómennyiség       osztályozás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Text2Speech algorithm (gtts)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6730014" y="159853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550" y="2480400"/>
            <a:ext cx="2804250" cy="14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075" y="2623700"/>
            <a:ext cx="1051350" cy="10513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241" name="Google Shape;241;p42"/>
          <p:cNvSpPr/>
          <p:nvPr/>
        </p:nvSpPr>
        <p:spPr>
          <a:xfrm>
            <a:off x="3917851" y="3072866"/>
            <a:ext cx="960300" cy="153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242" name="Google Shape;242;p42"/>
          <p:cNvSpPr/>
          <p:nvPr/>
        </p:nvSpPr>
        <p:spPr>
          <a:xfrm>
            <a:off x="5546251" y="3072866"/>
            <a:ext cx="960300" cy="1530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/>
        </p:nvSpPr>
        <p:spPr>
          <a:xfrm>
            <a:off x="4878150" y="2972375"/>
            <a:ext cx="6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“cat”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4294967295" type="title"/>
          </p:nvPr>
        </p:nvSpPr>
        <p:spPr>
          <a:xfrm>
            <a:off x="4285500" y="346650"/>
            <a:ext cx="47022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Spectrogram2Speech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49" name="Google Shape;249;p43"/>
          <p:cNvCxnSpPr/>
          <p:nvPr/>
        </p:nvCxnSpPr>
        <p:spPr>
          <a:xfrm>
            <a:off x="4373200" y="3156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0" name="Google Shape;250;p43"/>
          <p:cNvSpPr txBox="1"/>
          <p:nvPr/>
        </p:nvSpPr>
        <p:spPr>
          <a:xfrm>
            <a:off x="4223000" y="979175"/>
            <a:ext cx="407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Adatgyűjtés: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Eredeti szavak kivágása, strukturált tárolása.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Probléma: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Osztályonként kevés minta.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Megoldás: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Manuális adatgyűjtés (audio felvétel)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Augmentáció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25" y="3370600"/>
            <a:ext cx="2058675" cy="16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225" y="3370600"/>
            <a:ext cx="2100250" cy="16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400" y="2600000"/>
            <a:ext cx="1976075" cy="24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idx="4294967295" type="title"/>
          </p:nvPr>
        </p:nvSpPr>
        <p:spPr>
          <a:xfrm>
            <a:off x="256900" y="283425"/>
            <a:ext cx="47022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Spectrogram2Speech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59" name="Google Shape;259;p44"/>
          <p:cNvCxnSpPr/>
          <p:nvPr/>
        </p:nvCxnSpPr>
        <p:spPr>
          <a:xfrm>
            <a:off x="344600" y="252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0" name="Google Shape;260;p44"/>
          <p:cNvSpPr txBox="1"/>
          <p:nvPr/>
        </p:nvSpPr>
        <p:spPr>
          <a:xfrm>
            <a:off x="484850" y="1117225"/>
            <a:ext cx="2909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Tanítás: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Próba adatbázis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CNN architektúra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Optimalizáló: ADAM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112" y="955650"/>
            <a:ext cx="5507563" cy="1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50" y="2655850"/>
            <a:ext cx="5256615" cy="21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78" y="2555050"/>
            <a:ext cx="2583871" cy="2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